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66"/>
    <a:srgbClr val="00FF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06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0AE6-8145-458E-A62D-DFA57F768E89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15B8-2BC1-45B9-949A-0011E5E6E65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0AE6-8145-458E-A62D-DFA57F768E89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15B8-2BC1-45B9-949A-0011E5E6E65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0AE6-8145-458E-A62D-DFA57F768E89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15B8-2BC1-45B9-949A-0011E5E6E65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0AE6-8145-458E-A62D-DFA57F768E89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15B8-2BC1-45B9-949A-0011E5E6E65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0AE6-8145-458E-A62D-DFA57F768E89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15B8-2BC1-45B9-949A-0011E5E6E65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0AE6-8145-458E-A62D-DFA57F768E89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15B8-2BC1-45B9-949A-0011E5E6E65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0AE6-8145-458E-A62D-DFA57F768E89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15B8-2BC1-45B9-949A-0011E5E6E65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0AE6-8145-458E-A62D-DFA57F768E89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15B8-2BC1-45B9-949A-0011E5E6E65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0AE6-8145-458E-A62D-DFA57F768E89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15B8-2BC1-45B9-949A-0011E5E6E65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0AE6-8145-458E-A62D-DFA57F768E89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15B8-2BC1-45B9-949A-0011E5E6E65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0AE6-8145-458E-A62D-DFA57F768E89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15B8-2BC1-45B9-949A-0011E5E6E65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E0AE6-8145-458E-A62D-DFA57F768E89}" type="datetimeFigureOut">
              <a:rPr kumimoji="1" lang="ja-JP" altLang="en-US" smtClean="0"/>
              <a:pPr/>
              <a:t>2011/1/12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315B8-2BC1-45B9-949A-0011E5E6E65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グループ化 59"/>
          <p:cNvGrpSpPr/>
          <p:nvPr/>
        </p:nvGrpSpPr>
        <p:grpSpPr>
          <a:xfrm>
            <a:off x="310134" y="48129"/>
            <a:ext cx="6383116" cy="8678101"/>
            <a:chOff x="310134" y="48129"/>
            <a:chExt cx="6383116" cy="8678101"/>
          </a:xfrm>
        </p:grpSpPr>
        <p:sp>
          <p:nvSpPr>
            <p:cNvPr id="4" name="正方形/長方形 12"/>
            <p:cNvSpPr>
              <a:spLocks noChangeArrowheads="1"/>
            </p:cNvSpPr>
            <p:nvPr/>
          </p:nvSpPr>
          <p:spPr bwMode="auto">
            <a:xfrm>
              <a:off x="321250" y="5231947"/>
              <a:ext cx="6372000" cy="26161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1100" b="1" dirty="0" smtClean="0">
                  <a:latin typeface="HG明朝B" pitchFamily="17" charset="-128"/>
                  <a:ea typeface="HG明朝B" pitchFamily="17" charset="-128"/>
                </a:rPr>
                <a:t>④　</a:t>
              </a:r>
              <a:r>
                <a:rPr lang="en-US" altLang="ja-JP" sz="1050" dirty="0" err="1" smtClean="0">
                  <a:latin typeface="HG明朝B" pitchFamily="17" charset="-128"/>
                  <a:ea typeface="HG明朝B" pitchFamily="17" charset="-128"/>
                </a:rPr>
                <a:t>Lumin</a:t>
              </a:r>
              <a:r>
                <a:rPr lang="ja-JP" altLang="en-US" sz="1050" dirty="0">
                  <a:latin typeface="HG明朝B" pitchFamily="17" charset="-128"/>
                  <a:ea typeface="HG明朝B" pitchFamily="17" charset="-128"/>
                </a:rPr>
                <a:t>対物レンズコンボ</a:t>
              </a:r>
              <a:r>
                <a:rPr lang="ja-JP" altLang="en-US" sz="1050" dirty="0" smtClean="0">
                  <a:latin typeface="HG明朝B" pitchFamily="17" charset="-128"/>
                  <a:ea typeface="HG明朝B" pitchFamily="17" charset="-128"/>
                </a:rPr>
                <a:t>を軽く持って、レボルバをまわし標本上に移動してください</a:t>
              </a:r>
              <a:r>
                <a:rPr lang="ja-JP" altLang="ja-JP" sz="1050" dirty="0">
                  <a:latin typeface="HG明朝B" pitchFamily="17" charset="-128"/>
                  <a:ea typeface="HG明朝B" pitchFamily="17" charset="-128"/>
                </a:rPr>
                <a:t>。</a:t>
              </a:r>
            </a:p>
          </p:txBody>
        </p:sp>
        <p:sp>
          <p:nvSpPr>
            <p:cNvPr id="7" name="正方形/長方形 6"/>
            <p:cNvSpPr>
              <a:spLocks noChangeArrowheads="1"/>
            </p:cNvSpPr>
            <p:nvPr/>
          </p:nvSpPr>
          <p:spPr bwMode="auto">
            <a:xfrm>
              <a:off x="321249" y="2447385"/>
              <a:ext cx="6372000" cy="26161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1100" b="1" dirty="0" smtClean="0">
                  <a:latin typeface="HG明朝B" pitchFamily="17" charset="-128"/>
                  <a:ea typeface="HG明朝B" pitchFamily="17" charset="-128"/>
                </a:rPr>
                <a:t>②　</a:t>
              </a:r>
              <a:r>
                <a:rPr lang="ja-JP" altLang="en-US" sz="1050" dirty="0" smtClean="0">
                  <a:latin typeface="HG明朝B" pitchFamily="17" charset="-128"/>
                  <a:ea typeface="HG明朝B" pitchFamily="17" charset="-128"/>
                </a:rPr>
                <a:t>顕微鏡レボルバに</a:t>
              </a:r>
              <a:r>
                <a:rPr lang="en-US" altLang="ja-JP" sz="1050" dirty="0" err="1" smtClean="0">
                  <a:latin typeface="HG明朝B" pitchFamily="17" charset="-128"/>
                  <a:ea typeface="HG明朝B" pitchFamily="17" charset="-128"/>
                </a:rPr>
                <a:t>Lumin</a:t>
              </a:r>
              <a:r>
                <a:rPr lang="ja-JP" altLang="ja-JP" sz="1050" dirty="0" smtClean="0">
                  <a:latin typeface="HG明朝B" pitchFamily="17" charset="-128"/>
                  <a:ea typeface="HG明朝B" pitchFamily="17" charset="-128"/>
                </a:rPr>
                <a:t>対物レンズを設置</a:t>
              </a:r>
              <a:r>
                <a:rPr lang="ja-JP" altLang="ja-JP" sz="1050" dirty="0">
                  <a:latin typeface="HG明朝B" pitchFamily="17" charset="-128"/>
                  <a:ea typeface="HG明朝B" pitchFamily="17" charset="-128"/>
                </a:rPr>
                <a:t>し</a:t>
              </a:r>
              <a:r>
                <a:rPr lang="ja-JP" altLang="en-US" sz="1050" dirty="0">
                  <a:latin typeface="HG明朝B" pitchFamily="17" charset="-128"/>
                  <a:ea typeface="HG明朝B" pitchFamily="17" charset="-128"/>
                </a:rPr>
                <a:t>てください</a:t>
              </a:r>
              <a:r>
                <a:rPr lang="ja-JP" altLang="ja-JP" sz="1050" dirty="0">
                  <a:latin typeface="HG明朝B" pitchFamily="17" charset="-128"/>
                  <a:ea typeface="HG明朝B" pitchFamily="17" charset="-128"/>
                </a:rPr>
                <a:t>。</a:t>
              </a:r>
            </a:p>
          </p:txBody>
        </p:sp>
        <p:sp>
          <p:nvSpPr>
            <p:cNvPr id="8" name="正方形/長方形 7"/>
            <p:cNvSpPr>
              <a:spLocks noChangeArrowheads="1"/>
            </p:cNvSpPr>
            <p:nvPr/>
          </p:nvSpPr>
          <p:spPr bwMode="auto">
            <a:xfrm>
              <a:off x="321110" y="3659646"/>
              <a:ext cx="6372000" cy="26161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1100" b="1" dirty="0" smtClean="0">
                  <a:latin typeface="HG明朝B" pitchFamily="17" charset="-128"/>
                  <a:ea typeface="HG明朝B" pitchFamily="17" charset="-128"/>
                </a:rPr>
                <a:t>③　</a:t>
              </a:r>
              <a:r>
                <a:rPr lang="ja-JP" altLang="en-US" sz="1050" dirty="0" smtClean="0">
                  <a:latin typeface="HG明朝B" pitchFamily="17" charset="-128"/>
                  <a:ea typeface="HG明朝B" pitchFamily="17" charset="-128"/>
                </a:rPr>
                <a:t>設置</a:t>
              </a:r>
              <a:r>
                <a:rPr lang="ja-JP" altLang="en-US" sz="1050" dirty="0">
                  <a:latin typeface="HG明朝B" pitchFamily="17" charset="-128"/>
                  <a:ea typeface="HG明朝B" pitchFamily="17" charset="-128"/>
                </a:rPr>
                <a:t>した対物レンズ</a:t>
              </a:r>
              <a:r>
                <a:rPr lang="ja-JP" altLang="en-US" sz="1050" dirty="0" smtClean="0">
                  <a:latin typeface="HG明朝B" pitchFamily="17" charset="-128"/>
                  <a:ea typeface="HG明朝B" pitchFamily="17" charset="-128"/>
                </a:rPr>
                <a:t>に、</a:t>
              </a:r>
              <a:r>
                <a:rPr lang="en-US" altLang="ja-JP" sz="1050" dirty="0" err="1" smtClean="0">
                  <a:latin typeface="HG明朝B" pitchFamily="17" charset="-128"/>
                  <a:ea typeface="HG明朝B" pitchFamily="17" charset="-128"/>
                </a:rPr>
                <a:t>Lumin</a:t>
              </a:r>
              <a:r>
                <a:rPr lang="ja-JP" altLang="ja-JP" sz="1050" dirty="0">
                  <a:latin typeface="HG明朝B" pitchFamily="17" charset="-128"/>
                  <a:ea typeface="HG明朝B" pitchFamily="17" charset="-128"/>
                </a:rPr>
                <a:t>イルミネーター</a:t>
              </a:r>
              <a:r>
                <a:rPr lang="ja-JP" altLang="ja-JP" sz="1050" dirty="0" smtClean="0">
                  <a:latin typeface="HG明朝B" pitchFamily="17" charset="-128"/>
                  <a:ea typeface="HG明朝B" pitchFamily="17" charset="-128"/>
                </a:rPr>
                <a:t>を</a:t>
              </a:r>
              <a:r>
                <a:rPr lang="ja-JP" altLang="en-US" sz="1050" dirty="0" smtClean="0">
                  <a:latin typeface="HG明朝B" pitchFamily="17" charset="-128"/>
                  <a:ea typeface="HG明朝B" pitchFamily="17" charset="-128"/>
                </a:rPr>
                <a:t>セットしてください</a:t>
              </a:r>
              <a:r>
                <a:rPr lang="ja-JP" altLang="ja-JP" sz="1050" dirty="0" smtClean="0">
                  <a:latin typeface="HG明朝B" pitchFamily="17" charset="-128"/>
                  <a:ea typeface="HG明朝B" pitchFamily="17" charset="-128"/>
                </a:rPr>
                <a:t>。</a:t>
              </a:r>
              <a:endParaRPr lang="ja-JP" altLang="en-US" sz="1050" dirty="0">
                <a:latin typeface="HG明朝B" pitchFamily="17" charset="-128"/>
                <a:ea typeface="HG明朝B" pitchFamily="17" charset="-128"/>
              </a:endParaRPr>
            </a:p>
          </p:txBody>
        </p:sp>
        <p:sp>
          <p:nvSpPr>
            <p:cNvPr id="9" name="正方形/長方形 8"/>
            <p:cNvSpPr>
              <a:spLocks noChangeArrowheads="1"/>
            </p:cNvSpPr>
            <p:nvPr/>
          </p:nvSpPr>
          <p:spPr bwMode="auto">
            <a:xfrm>
              <a:off x="3933814" y="3889061"/>
              <a:ext cx="27355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800" dirty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＊</a:t>
              </a:r>
              <a:r>
                <a:rPr lang="ja-JP" altLang="ja-JP" sz="800" dirty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対物レンズと</a:t>
              </a:r>
              <a:r>
                <a:rPr lang="ja-JP" altLang="ja-JP" sz="800" dirty="0" smtClean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の</a:t>
              </a:r>
              <a:r>
                <a:rPr lang="ja-JP" altLang="en-US" sz="800" dirty="0" smtClean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凹凸</a:t>
              </a:r>
              <a:r>
                <a:rPr lang="ja-JP" altLang="ja-JP" sz="800" dirty="0" smtClean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マーク</a:t>
              </a:r>
              <a:r>
                <a:rPr lang="ja-JP" altLang="ja-JP" sz="800" dirty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を合わせ、</a:t>
              </a:r>
              <a:r>
                <a:rPr lang="ja-JP" altLang="en-US" sz="800" dirty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真っ直ぐに</a:t>
              </a:r>
              <a:r>
                <a:rPr lang="ja-JP" altLang="en-US" sz="800" dirty="0" smtClean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挿</a:t>
              </a:r>
              <a:endParaRPr lang="en-US" altLang="ja-JP" sz="800" dirty="0" smtClean="0">
                <a:solidFill>
                  <a:schemeClr val="accent1"/>
                </a:solidFill>
                <a:latin typeface="HG明朝B" pitchFamily="17" charset="-128"/>
                <a:ea typeface="HG明朝B" pitchFamily="17" charset="-128"/>
              </a:endParaRPr>
            </a:p>
            <a:p>
              <a:r>
                <a:rPr lang="ja-JP" altLang="en-US" sz="800" dirty="0" smtClean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　入</a:t>
              </a:r>
              <a:r>
                <a:rPr lang="ja-JP" altLang="en-US" sz="800" dirty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してください。</a:t>
              </a:r>
              <a:r>
                <a:rPr lang="ja-JP" altLang="ja-JP" sz="800" dirty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近づけるとマグネットの力で</a:t>
              </a:r>
              <a:r>
                <a:rPr lang="ja-JP" altLang="en-US" sz="800" dirty="0" smtClean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バチッ</a:t>
              </a:r>
              <a:endParaRPr lang="en-US" altLang="ja-JP" sz="800" dirty="0" smtClean="0">
                <a:solidFill>
                  <a:schemeClr val="accent1"/>
                </a:solidFill>
                <a:latin typeface="HG明朝B" pitchFamily="17" charset="-128"/>
                <a:ea typeface="HG明朝B" pitchFamily="17" charset="-128"/>
              </a:endParaRPr>
            </a:p>
            <a:p>
              <a:r>
                <a:rPr lang="ja-JP" altLang="en-US" sz="800" dirty="0" smtClean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　と引き込みます。</a:t>
              </a:r>
              <a:endParaRPr lang="ja-JP" altLang="en-US" sz="800" dirty="0">
                <a:solidFill>
                  <a:schemeClr val="accent1"/>
                </a:solidFill>
                <a:latin typeface="HG明朝B" pitchFamily="17" charset="-128"/>
                <a:ea typeface="HG明朝B" pitchFamily="17" charset="-128"/>
              </a:endParaRPr>
            </a:p>
          </p:txBody>
        </p:sp>
        <p:sp>
          <p:nvSpPr>
            <p:cNvPr id="10" name="正方形/長方形 9"/>
            <p:cNvSpPr>
              <a:spLocks noChangeArrowheads="1"/>
            </p:cNvSpPr>
            <p:nvPr/>
          </p:nvSpPr>
          <p:spPr bwMode="auto">
            <a:xfrm>
              <a:off x="320781" y="6323942"/>
              <a:ext cx="6372000" cy="26161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1100" b="1" dirty="0" smtClean="0">
                  <a:latin typeface="HG明朝B" pitchFamily="17" charset="-128"/>
                  <a:ea typeface="HG明朝B" pitchFamily="17" charset="-128"/>
                </a:rPr>
                <a:t>⑤　</a:t>
              </a:r>
              <a:r>
                <a:rPr lang="en-US" altLang="ja-JP" sz="1050" dirty="0" err="1" smtClean="0">
                  <a:latin typeface="HG明朝B" pitchFamily="17" charset="-128"/>
                  <a:ea typeface="HG明朝B" pitchFamily="17" charset="-128"/>
                </a:rPr>
                <a:t>Lumin</a:t>
              </a:r>
              <a:r>
                <a:rPr lang="ja-JP" altLang="en-US" sz="1050" dirty="0">
                  <a:latin typeface="HG明朝B" pitchFamily="17" charset="-128"/>
                  <a:ea typeface="HG明朝B" pitchFamily="17" charset="-128"/>
                </a:rPr>
                <a:t>イルミネーターに電源プラグを</a:t>
              </a:r>
              <a:r>
                <a:rPr lang="ja-JP" altLang="en-US" sz="1050" dirty="0" smtClean="0">
                  <a:latin typeface="HG明朝B" pitchFamily="17" charset="-128"/>
                  <a:ea typeface="HG明朝B" pitchFamily="17" charset="-128"/>
                </a:rPr>
                <a:t>セットし、コンセント</a:t>
              </a:r>
              <a:r>
                <a:rPr lang="ja-JP" altLang="en-US" sz="1050" dirty="0">
                  <a:latin typeface="HG明朝B" pitchFamily="17" charset="-128"/>
                  <a:ea typeface="HG明朝B" pitchFamily="17" charset="-128"/>
                </a:rPr>
                <a:t>に差し込んでください（電源</a:t>
              </a:r>
              <a:r>
                <a:rPr lang="en-US" altLang="ja-JP" sz="1050" dirty="0">
                  <a:latin typeface="HG明朝B" pitchFamily="17" charset="-128"/>
                  <a:ea typeface="HG明朝B" pitchFamily="17" charset="-128"/>
                </a:rPr>
                <a:t>ON</a:t>
              </a:r>
              <a:r>
                <a:rPr lang="ja-JP" altLang="en-US" sz="1050" dirty="0">
                  <a:latin typeface="HG明朝B" pitchFamily="17" charset="-128"/>
                  <a:ea typeface="HG明朝B" pitchFamily="17" charset="-128"/>
                </a:rPr>
                <a:t>）</a:t>
              </a:r>
              <a:r>
                <a:rPr lang="ja-JP" altLang="ja-JP" sz="1050" dirty="0">
                  <a:latin typeface="HG明朝B" pitchFamily="17" charset="-128"/>
                  <a:ea typeface="HG明朝B" pitchFamily="17" charset="-128"/>
                </a:rPr>
                <a:t>。</a:t>
              </a:r>
            </a:p>
          </p:txBody>
        </p:sp>
        <p:sp>
          <p:nvSpPr>
            <p:cNvPr id="11" name="正方形/長方形 10"/>
            <p:cNvSpPr>
              <a:spLocks noChangeArrowheads="1"/>
            </p:cNvSpPr>
            <p:nvPr/>
          </p:nvSpPr>
          <p:spPr bwMode="auto">
            <a:xfrm>
              <a:off x="332656" y="7362648"/>
              <a:ext cx="2520280" cy="42319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1100" b="1" dirty="0" smtClean="0">
                  <a:latin typeface="HG明朝B" pitchFamily="17" charset="-128"/>
                  <a:ea typeface="HG明朝B" pitchFamily="17" charset="-128"/>
                </a:rPr>
                <a:t>⑥　</a:t>
              </a:r>
              <a:r>
                <a:rPr lang="en-US" altLang="ja-JP" sz="1050" dirty="0" err="1" smtClean="0">
                  <a:latin typeface="HG明朝B" pitchFamily="17" charset="-128"/>
                  <a:ea typeface="HG明朝B" pitchFamily="17" charset="-128"/>
                </a:rPr>
                <a:t>Lumin</a:t>
              </a:r>
              <a:r>
                <a:rPr lang="ja-JP" altLang="en-US" sz="1050" dirty="0">
                  <a:latin typeface="HG明朝B" pitchFamily="17" charset="-128"/>
                  <a:ea typeface="HG明朝B" pitchFamily="17" charset="-128"/>
                </a:rPr>
                <a:t>対物レンズ先端からの</a:t>
              </a:r>
              <a:r>
                <a:rPr lang="ja-JP" altLang="en-US" sz="1050" dirty="0" smtClean="0">
                  <a:latin typeface="HG明朝B" pitchFamily="17" charset="-128"/>
                  <a:ea typeface="HG明朝B" pitchFamily="17" charset="-128"/>
                </a:rPr>
                <a:t>ブ</a:t>
              </a:r>
              <a:endParaRPr lang="en-US" altLang="ja-JP" sz="1050" dirty="0" smtClean="0">
                <a:latin typeface="HG明朝B" pitchFamily="17" charset="-128"/>
                <a:ea typeface="HG明朝B" pitchFamily="17" charset="-128"/>
              </a:endParaRPr>
            </a:p>
            <a:p>
              <a:pPr>
                <a:defRPr/>
              </a:pPr>
              <a:r>
                <a:rPr lang="ja-JP" altLang="en-US" sz="1050" dirty="0" smtClean="0">
                  <a:latin typeface="HG明朝B" pitchFamily="17" charset="-128"/>
                  <a:ea typeface="HG明朝B" pitchFamily="17" charset="-128"/>
                </a:rPr>
                <a:t>　　ルー</a:t>
              </a:r>
              <a:r>
                <a:rPr lang="en-US" altLang="ja-JP" sz="1050" dirty="0" smtClean="0">
                  <a:latin typeface="HG明朝B" pitchFamily="17" charset="-128"/>
                  <a:ea typeface="HG明朝B" pitchFamily="17" charset="-128"/>
                </a:rPr>
                <a:t>LED</a:t>
              </a:r>
              <a:r>
                <a:rPr lang="ja-JP" altLang="en-US" sz="1050" dirty="0">
                  <a:latin typeface="HG明朝B" pitchFamily="17" charset="-128"/>
                  <a:ea typeface="HG明朝B" pitchFamily="17" charset="-128"/>
                </a:rPr>
                <a:t>の点灯を確認してください</a:t>
              </a:r>
              <a:r>
                <a:rPr lang="ja-JP" altLang="ja-JP" sz="1050" dirty="0">
                  <a:latin typeface="HG明朝B" pitchFamily="17" charset="-128"/>
                  <a:ea typeface="HG明朝B" pitchFamily="17" charset="-128"/>
                </a:rPr>
                <a:t>。</a:t>
              </a:r>
            </a:p>
          </p:txBody>
        </p:sp>
        <p:sp>
          <p:nvSpPr>
            <p:cNvPr id="12" name="正方形/長方形 11"/>
            <p:cNvSpPr>
              <a:spLocks noChangeArrowheads="1"/>
            </p:cNvSpPr>
            <p:nvPr/>
          </p:nvSpPr>
          <p:spPr bwMode="auto">
            <a:xfrm>
              <a:off x="2935302" y="7350260"/>
              <a:ext cx="2077873" cy="42319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1100" b="1" dirty="0" smtClean="0">
                  <a:latin typeface="HG明朝B" pitchFamily="17" charset="-128"/>
                  <a:ea typeface="HG明朝B" pitchFamily="17" charset="-128"/>
                </a:rPr>
                <a:t>⑦　</a:t>
              </a:r>
              <a:r>
                <a:rPr lang="ja-JP" altLang="en-US" sz="1050" dirty="0" smtClean="0">
                  <a:latin typeface="HG明朝B" pitchFamily="17" charset="-128"/>
                  <a:ea typeface="HG明朝B" pitchFamily="17" charset="-128"/>
                </a:rPr>
                <a:t>通常</a:t>
              </a:r>
              <a:r>
                <a:rPr lang="ja-JP" altLang="en-US" sz="1050" dirty="0">
                  <a:latin typeface="HG明朝B" pitchFamily="17" charset="-128"/>
                  <a:ea typeface="HG明朝B" pitchFamily="17" charset="-128"/>
                </a:rPr>
                <a:t>の顕微鏡操作</a:t>
              </a:r>
              <a:r>
                <a:rPr lang="ja-JP" altLang="en-US" sz="1050" dirty="0" smtClean="0">
                  <a:latin typeface="HG明朝B" pitchFamily="17" charset="-128"/>
                  <a:ea typeface="HG明朝B" pitchFamily="17" charset="-128"/>
                </a:rPr>
                <a:t>にそって、</a:t>
              </a:r>
              <a:endParaRPr lang="en-US" altLang="ja-JP" sz="1050" dirty="0" smtClean="0">
                <a:latin typeface="HG明朝B" pitchFamily="17" charset="-128"/>
                <a:ea typeface="HG明朝B" pitchFamily="17" charset="-128"/>
              </a:endParaRPr>
            </a:p>
            <a:p>
              <a:pPr>
                <a:defRPr/>
              </a:pPr>
              <a:r>
                <a:rPr lang="ja-JP" altLang="en-US" sz="1050" dirty="0" smtClean="0">
                  <a:latin typeface="HG明朝B" pitchFamily="17" charset="-128"/>
                  <a:ea typeface="HG明朝B" pitchFamily="17" charset="-128"/>
                </a:rPr>
                <a:t>　　観察</a:t>
              </a:r>
              <a:r>
                <a:rPr lang="ja-JP" altLang="en-US" sz="1050" dirty="0">
                  <a:latin typeface="HG明朝B" pitchFamily="17" charset="-128"/>
                  <a:ea typeface="HG明朝B" pitchFamily="17" charset="-128"/>
                </a:rPr>
                <a:t>を始めてください</a:t>
              </a:r>
              <a:r>
                <a:rPr lang="ja-JP" altLang="ja-JP" sz="1050" dirty="0">
                  <a:latin typeface="HG明朝B" pitchFamily="17" charset="-128"/>
                  <a:ea typeface="HG明朝B" pitchFamily="17" charset="-128"/>
                </a:rPr>
                <a:t>。</a:t>
              </a:r>
            </a:p>
          </p:txBody>
        </p:sp>
        <p:sp>
          <p:nvSpPr>
            <p:cNvPr id="13" name="正方形/長方形 13"/>
            <p:cNvSpPr>
              <a:spLocks noChangeArrowheads="1"/>
            </p:cNvSpPr>
            <p:nvPr/>
          </p:nvSpPr>
          <p:spPr bwMode="auto">
            <a:xfrm>
              <a:off x="2013969" y="5477027"/>
              <a:ext cx="386330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800" dirty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＊</a:t>
              </a:r>
              <a:r>
                <a:rPr lang="en-US" altLang="ja-JP" sz="800" dirty="0" err="1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Lumin</a:t>
              </a:r>
              <a:r>
                <a:rPr lang="ja-JP" altLang="en-US" sz="800" dirty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イルミネーターは操作の邪魔にならない位置に動かしてください</a:t>
              </a:r>
              <a:r>
                <a:rPr lang="ja-JP" altLang="ja-JP" sz="800" dirty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。</a:t>
              </a:r>
            </a:p>
          </p:txBody>
        </p:sp>
        <p:sp>
          <p:nvSpPr>
            <p:cNvPr id="14" name="正方形/長方形 14"/>
            <p:cNvSpPr>
              <a:spLocks noChangeArrowheads="1"/>
            </p:cNvSpPr>
            <p:nvPr/>
          </p:nvSpPr>
          <p:spPr bwMode="auto">
            <a:xfrm>
              <a:off x="4149080" y="7703408"/>
              <a:ext cx="25202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800" dirty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＊暗視野でフォーカスが合わせ</a:t>
              </a:r>
              <a:r>
                <a:rPr lang="ja-JP" altLang="en-US" sz="800" dirty="0" smtClean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難い場合は</a:t>
              </a:r>
              <a:r>
                <a:rPr lang="ja-JP" altLang="en-US" sz="800" dirty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、</a:t>
              </a:r>
              <a:r>
                <a:rPr lang="ja-JP" altLang="en-US" sz="800" dirty="0" smtClean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スライ</a:t>
              </a:r>
              <a:endParaRPr lang="en-US" altLang="ja-JP" sz="800" dirty="0" smtClean="0">
                <a:solidFill>
                  <a:schemeClr val="accent1"/>
                </a:solidFill>
                <a:latin typeface="HG明朝B" pitchFamily="17" charset="-128"/>
                <a:ea typeface="HG明朝B" pitchFamily="17" charset="-128"/>
              </a:endParaRPr>
            </a:p>
            <a:p>
              <a:r>
                <a:rPr lang="ja-JP" altLang="en-US" sz="800" dirty="0" smtClean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　ドグラスの隅に黄緑色</a:t>
              </a:r>
              <a:r>
                <a:rPr lang="ja-JP" altLang="en-US" sz="800" dirty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の蛍光ペン</a:t>
              </a:r>
              <a:r>
                <a:rPr lang="ja-JP" altLang="en-US" sz="800" dirty="0" smtClean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で短いラインを　</a:t>
              </a:r>
              <a:endParaRPr lang="en-US" altLang="ja-JP" sz="800" dirty="0" smtClean="0">
                <a:solidFill>
                  <a:schemeClr val="accent1"/>
                </a:solidFill>
                <a:latin typeface="HG明朝B" pitchFamily="17" charset="-128"/>
                <a:ea typeface="HG明朝B" pitchFamily="17" charset="-128"/>
              </a:endParaRPr>
            </a:p>
            <a:p>
              <a:r>
                <a:rPr lang="ja-JP" altLang="en-US" sz="800" dirty="0" smtClean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　ひき、ライン</a:t>
              </a:r>
              <a:r>
                <a:rPr lang="ja-JP" altLang="en-US" sz="800" dirty="0" smtClean="0">
                  <a:solidFill>
                    <a:srgbClr val="0070C0"/>
                  </a:solidFill>
                  <a:latin typeface="HG明朝B" pitchFamily="17" charset="-128"/>
                  <a:ea typeface="HG明朝B" pitchFamily="17" charset="-128"/>
                </a:rPr>
                <a:t>端で</a:t>
              </a:r>
              <a:r>
                <a:rPr lang="ja-JP" altLang="en-US" sz="800" dirty="0" smtClean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あわせ、標本上に移動すると容</a:t>
              </a:r>
              <a:endParaRPr lang="en-US" altLang="ja-JP" sz="800" dirty="0" smtClean="0">
                <a:solidFill>
                  <a:schemeClr val="accent1"/>
                </a:solidFill>
                <a:latin typeface="HG明朝B" pitchFamily="17" charset="-128"/>
                <a:ea typeface="HG明朝B" pitchFamily="17" charset="-128"/>
              </a:endParaRPr>
            </a:p>
            <a:p>
              <a:r>
                <a:rPr lang="ja-JP" altLang="en-US" sz="800" dirty="0" smtClean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　易です。</a:t>
              </a:r>
              <a:endParaRPr lang="ja-JP" altLang="ja-JP" sz="800" dirty="0">
                <a:solidFill>
                  <a:schemeClr val="accent1"/>
                </a:solidFill>
                <a:latin typeface="HG明朝B" pitchFamily="17" charset="-128"/>
                <a:ea typeface="HG明朝B" pitchFamily="17" charset="-128"/>
              </a:endParaRPr>
            </a:p>
          </p:txBody>
        </p:sp>
        <p:sp>
          <p:nvSpPr>
            <p:cNvPr id="16" name="テキスト ボックス 78"/>
            <p:cNvSpPr txBox="1">
              <a:spLocks noChangeArrowheads="1"/>
            </p:cNvSpPr>
            <p:nvPr/>
          </p:nvSpPr>
          <p:spPr bwMode="auto">
            <a:xfrm>
              <a:off x="3068960" y="2852278"/>
              <a:ext cx="3600400" cy="584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800" dirty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＊顕微鏡のタイプによっては、</a:t>
              </a:r>
              <a:r>
                <a:rPr lang="en-US" altLang="ja-JP" sz="800" dirty="0" err="1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Lumin</a:t>
              </a:r>
              <a:r>
                <a:rPr lang="ja-JP" altLang="en-US" sz="800" dirty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用対物レンズが</a:t>
              </a:r>
              <a:r>
                <a:rPr lang="ja-JP" altLang="en-US" sz="800" dirty="0" smtClean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レボルバーもしくはと　</a:t>
              </a:r>
              <a:endParaRPr lang="en-US" altLang="ja-JP" sz="800" dirty="0" smtClean="0">
                <a:solidFill>
                  <a:schemeClr val="accent1"/>
                </a:solidFill>
                <a:latin typeface="HG明朝B" pitchFamily="17" charset="-128"/>
                <a:ea typeface="HG明朝B" pitchFamily="17" charset="-128"/>
              </a:endParaRPr>
            </a:p>
            <a:p>
              <a:r>
                <a:rPr lang="ja-JP" altLang="en-US" sz="800" dirty="0" smtClean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　なりの対物レンズにあたり、設置</a:t>
              </a:r>
              <a:r>
                <a:rPr lang="ja-JP" altLang="en-US" sz="800" dirty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し難い場合があります。この場合は</a:t>
              </a:r>
              <a:r>
                <a:rPr lang="ja-JP" altLang="en-US" sz="800" dirty="0" smtClean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、</a:t>
              </a:r>
              <a:endParaRPr lang="en-US" altLang="ja-JP" sz="800" dirty="0" smtClean="0">
                <a:solidFill>
                  <a:schemeClr val="accent1"/>
                </a:solidFill>
                <a:latin typeface="HG明朝B" pitchFamily="17" charset="-128"/>
                <a:ea typeface="HG明朝B" pitchFamily="17" charset="-128"/>
              </a:endParaRPr>
            </a:p>
            <a:p>
              <a:r>
                <a:rPr lang="ja-JP" altLang="en-US" sz="800" dirty="0" smtClean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　レボルバー</a:t>
              </a:r>
              <a:r>
                <a:rPr lang="ja-JP" altLang="en-US" sz="800" dirty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に対物レンズ延長リング（</a:t>
              </a:r>
              <a:r>
                <a:rPr lang="en-US" altLang="ja-JP" sz="800" dirty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YAK-13</a:t>
              </a:r>
              <a:r>
                <a:rPr lang="ja-JP" altLang="en-US" sz="800" dirty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）</a:t>
              </a:r>
              <a:r>
                <a:rPr lang="ja-JP" altLang="en-US" sz="800" dirty="0" smtClean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を先にはめてから、</a:t>
              </a:r>
              <a:r>
                <a:rPr lang="en-US" altLang="ja-JP" sz="800" dirty="0" err="1" smtClean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Lumin</a:t>
              </a:r>
              <a:r>
                <a:rPr lang="ja-JP" altLang="en-US" sz="800" dirty="0" smtClean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　</a:t>
              </a:r>
              <a:endParaRPr lang="en-US" altLang="ja-JP" sz="800" dirty="0" smtClean="0">
                <a:solidFill>
                  <a:schemeClr val="accent1"/>
                </a:solidFill>
                <a:latin typeface="HG明朝B" pitchFamily="17" charset="-128"/>
                <a:ea typeface="HG明朝B" pitchFamily="17" charset="-128"/>
              </a:endParaRPr>
            </a:p>
            <a:p>
              <a:r>
                <a:rPr lang="ja-JP" altLang="en-US" sz="800" dirty="0" smtClean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　対物レンズ</a:t>
              </a:r>
              <a:r>
                <a:rPr lang="ja-JP" altLang="en-US" sz="800" dirty="0">
                  <a:solidFill>
                    <a:schemeClr val="accent1"/>
                  </a:solidFill>
                  <a:latin typeface="HG明朝B" pitchFamily="17" charset="-128"/>
                  <a:ea typeface="HG明朝B" pitchFamily="17" charset="-128"/>
                </a:rPr>
                <a:t>を設置してください。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8860" y="7794697"/>
              <a:ext cx="964631" cy="89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9958" y="6600857"/>
              <a:ext cx="863485" cy="738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9912" y="5507130"/>
              <a:ext cx="862904" cy="79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5489" y="3960311"/>
              <a:ext cx="1642926" cy="1211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95381" y="3947678"/>
              <a:ext cx="1247436" cy="1240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01395" y="2807426"/>
              <a:ext cx="666514" cy="83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直線矢印コネクタ 24"/>
            <p:cNvCxnSpPr/>
            <p:nvPr/>
          </p:nvCxnSpPr>
          <p:spPr bwMode="auto">
            <a:xfrm rot="16200000" flipV="1">
              <a:off x="1585412" y="4950248"/>
              <a:ext cx="288000" cy="60131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43"/>
            <p:cNvSpPr txBox="1">
              <a:spLocks noChangeArrowheads="1"/>
            </p:cNvSpPr>
            <p:nvPr/>
          </p:nvSpPr>
          <p:spPr bwMode="auto">
            <a:xfrm>
              <a:off x="798878" y="3964101"/>
              <a:ext cx="1454244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900" dirty="0">
                  <a:solidFill>
                    <a:schemeClr val="bg1"/>
                  </a:solidFill>
                  <a:latin typeface="HG明朝B" pitchFamily="17" charset="-128"/>
                  <a:ea typeface="HG明朝B" pitchFamily="17" charset="-128"/>
                </a:rPr>
                <a:t>＊マーク位置を</a:t>
              </a:r>
              <a:r>
                <a:rPr lang="ja-JP" altLang="en-US" sz="900" dirty="0" smtClean="0">
                  <a:solidFill>
                    <a:schemeClr val="bg1"/>
                  </a:solidFill>
                  <a:latin typeface="HG明朝B" pitchFamily="17" charset="-128"/>
                  <a:ea typeface="HG明朝B" pitchFamily="17" charset="-128"/>
                </a:rPr>
                <a:t>合わせる</a:t>
              </a:r>
              <a:endParaRPr lang="ja-JP" altLang="en-US" sz="900" dirty="0">
                <a:solidFill>
                  <a:schemeClr val="bg1"/>
                </a:solidFill>
                <a:latin typeface="HG明朝B" pitchFamily="17" charset="-128"/>
                <a:ea typeface="HG明朝B" pitchFamily="17" charset="-128"/>
              </a:endParaRPr>
            </a:p>
          </p:txBody>
        </p:sp>
        <p:cxnSp>
          <p:nvCxnSpPr>
            <p:cNvPr id="28" name="直線矢印コネクタ 27"/>
            <p:cNvCxnSpPr/>
            <p:nvPr/>
          </p:nvCxnSpPr>
          <p:spPr bwMode="auto">
            <a:xfrm rot="5400000" flipH="1" flipV="1">
              <a:off x="2737902" y="4804284"/>
              <a:ext cx="347406" cy="158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正方形/長方形 53"/>
            <p:cNvSpPr>
              <a:spLocks noChangeArrowheads="1"/>
            </p:cNvSpPr>
            <p:nvPr/>
          </p:nvSpPr>
          <p:spPr bwMode="auto">
            <a:xfrm>
              <a:off x="2250117" y="3972186"/>
              <a:ext cx="110799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900" dirty="0">
                  <a:solidFill>
                    <a:schemeClr val="bg1"/>
                  </a:solidFill>
                  <a:latin typeface="HG明朝B" pitchFamily="17" charset="-128"/>
                  <a:ea typeface="HG明朝B" pitchFamily="17" charset="-128"/>
                </a:rPr>
                <a:t>＊真っ直ぐに</a:t>
              </a:r>
              <a:r>
                <a:rPr lang="ja-JP" altLang="en-US" sz="900" dirty="0" smtClean="0">
                  <a:solidFill>
                    <a:schemeClr val="bg1"/>
                  </a:solidFill>
                  <a:latin typeface="HG明朝B" pitchFamily="17" charset="-128"/>
                  <a:ea typeface="HG明朝B" pitchFamily="17" charset="-128"/>
                </a:rPr>
                <a:t>挿入</a:t>
              </a:r>
              <a:endParaRPr lang="ja-JP" altLang="en-US" sz="900" dirty="0">
                <a:solidFill>
                  <a:schemeClr val="bg1"/>
                </a:solidFill>
                <a:latin typeface="HG明朝B" pitchFamily="17" charset="-128"/>
                <a:ea typeface="HG明朝B" pitchFamily="17" charset="-128"/>
              </a:endParaRPr>
            </a:p>
          </p:txBody>
        </p:sp>
        <p:cxnSp>
          <p:nvCxnSpPr>
            <p:cNvPr id="34" name="直線矢印コネクタ 33"/>
            <p:cNvCxnSpPr/>
            <p:nvPr/>
          </p:nvCxnSpPr>
          <p:spPr bwMode="auto">
            <a:xfrm flipV="1">
              <a:off x="836836" y="6929062"/>
              <a:ext cx="215900" cy="9366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正方形/長方形 61"/>
            <p:cNvSpPr>
              <a:spLocks noChangeArrowheads="1"/>
            </p:cNvSpPr>
            <p:nvPr/>
          </p:nvSpPr>
          <p:spPr bwMode="auto">
            <a:xfrm>
              <a:off x="858597" y="7743633"/>
              <a:ext cx="101917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 b="1" dirty="0">
                  <a:solidFill>
                    <a:schemeClr val="bg1"/>
                  </a:solidFill>
                  <a:latin typeface="HG明朝B" pitchFamily="17" charset="-128"/>
                  <a:ea typeface="HG明朝B" pitchFamily="17" charset="-128"/>
                </a:rPr>
                <a:t>LED</a:t>
              </a:r>
              <a:r>
                <a:rPr lang="ja-JP" altLang="en-US" sz="1000" b="1" dirty="0">
                  <a:solidFill>
                    <a:schemeClr val="bg1"/>
                  </a:solidFill>
                  <a:latin typeface="HG明朝B" pitchFamily="17" charset="-128"/>
                  <a:ea typeface="HG明朝B" pitchFamily="17" charset="-128"/>
                </a:rPr>
                <a:t>点灯の確認</a:t>
              </a:r>
            </a:p>
          </p:txBody>
        </p:sp>
        <p:sp>
          <p:nvSpPr>
            <p:cNvPr id="43" name="正方形/長方形 60"/>
            <p:cNvSpPr>
              <a:spLocks noChangeArrowheads="1"/>
            </p:cNvSpPr>
            <p:nvPr/>
          </p:nvSpPr>
          <p:spPr bwMode="auto">
            <a:xfrm>
              <a:off x="2013969" y="5678243"/>
              <a:ext cx="3107454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900" dirty="0" smtClean="0">
                  <a:latin typeface="HG明朝B" pitchFamily="17" charset="-128"/>
                  <a:ea typeface="HG明朝B" pitchFamily="17" charset="-128"/>
                </a:rPr>
                <a:t>＊キッチリと</a:t>
              </a:r>
              <a:r>
                <a:rPr lang="ja-JP" altLang="en-US" sz="900" dirty="0">
                  <a:latin typeface="HG明朝B" pitchFamily="17" charset="-128"/>
                  <a:ea typeface="HG明朝B" pitchFamily="17" charset="-128"/>
                </a:rPr>
                <a:t>停止位置</a:t>
              </a:r>
              <a:r>
                <a:rPr lang="ja-JP" altLang="en-US" sz="900" dirty="0" smtClean="0">
                  <a:latin typeface="HG明朝B" pitchFamily="17" charset="-128"/>
                  <a:ea typeface="HG明朝B" pitchFamily="17" charset="-128"/>
                </a:rPr>
                <a:t>までまわしてください。</a:t>
              </a:r>
              <a:endParaRPr lang="ja-JP" altLang="en-US" sz="900" dirty="0">
                <a:latin typeface="HG明朝B" pitchFamily="17" charset="-128"/>
                <a:ea typeface="HG明朝B" pitchFamily="17" charset="-128"/>
              </a:endParaRPr>
            </a:p>
          </p:txBody>
        </p:sp>
        <p:sp>
          <p:nvSpPr>
            <p:cNvPr id="44" name="正方形/長方形 60"/>
            <p:cNvSpPr>
              <a:spLocks noChangeArrowheads="1"/>
            </p:cNvSpPr>
            <p:nvPr/>
          </p:nvSpPr>
          <p:spPr bwMode="auto">
            <a:xfrm>
              <a:off x="2013969" y="6569022"/>
              <a:ext cx="237584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900" dirty="0">
                  <a:latin typeface="HG明朝B" pitchFamily="17" charset="-128"/>
                  <a:ea typeface="HG明朝B" pitchFamily="17" charset="-128"/>
                </a:rPr>
                <a:t>＊しっかりと奥まで</a:t>
              </a:r>
              <a:r>
                <a:rPr lang="ja-JP" altLang="en-US" sz="900" dirty="0" smtClean="0">
                  <a:latin typeface="HG明朝B" pitchFamily="17" charset="-128"/>
                  <a:ea typeface="HG明朝B" pitchFamily="17" charset="-128"/>
                </a:rPr>
                <a:t>挿しこんで</a:t>
              </a:r>
              <a:r>
                <a:rPr lang="ja-JP" altLang="en-US" sz="900" dirty="0">
                  <a:latin typeface="HG明朝B" pitchFamily="17" charset="-128"/>
                  <a:ea typeface="HG明朝B" pitchFamily="17" charset="-128"/>
                </a:rPr>
                <a:t>ください</a:t>
              </a:r>
            </a:p>
          </p:txBody>
        </p:sp>
        <p:pic>
          <p:nvPicPr>
            <p:cNvPr id="47" name="Picture 11" descr="C:\Users\PC USER\AppData\Local\Microsoft\Windows\Temporary Internet Files\Low\Content.IE5\QQ7LT5LL\100330_1118~01[1]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37112" y="48129"/>
              <a:ext cx="1906587" cy="1144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正方形/長方形 47"/>
            <p:cNvSpPr/>
            <p:nvPr/>
          </p:nvSpPr>
          <p:spPr>
            <a:xfrm>
              <a:off x="4974580" y="486279"/>
              <a:ext cx="1081087" cy="431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9" name="正方形/長方形 6"/>
            <p:cNvSpPr>
              <a:spLocks noChangeArrowheads="1"/>
            </p:cNvSpPr>
            <p:nvPr/>
          </p:nvSpPr>
          <p:spPr bwMode="auto">
            <a:xfrm>
              <a:off x="310134" y="1211374"/>
              <a:ext cx="6372000" cy="42319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1100" b="1" dirty="0" smtClean="0">
                  <a:latin typeface="HG明朝B" pitchFamily="17" charset="-128"/>
                  <a:ea typeface="HG明朝B" pitchFamily="17" charset="-128"/>
                </a:rPr>
                <a:t>①　</a:t>
              </a:r>
              <a:r>
                <a:rPr lang="en-US" altLang="ja-JP" sz="1050" dirty="0" err="1" smtClean="0">
                  <a:latin typeface="HG明朝B" pitchFamily="17" charset="-128"/>
                  <a:ea typeface="HG明朝B" pitchFamily="17" charset="-128"/>
                </a:rPr>
                <a:t>Lumin</a:t>
              </a:r>
              <a:r>
                <a:rPr lang="ja-JP" altLang="ja-JP" sz="1050" dirty="0">
                  <a:latin typeface="HG明朝B" pitchFamily="17" charset="-128"/>
                  <a:ea typeface="HG明朝B" pitchFamily="17" charset="-128"/>
                </a:rPr>
                <a:t>対物</a:t>
              </a:r>
              <a:r>
                <a:rPr lang="ja-JP" altLang="ja-JP" sz="1050" dirty="0" smtClean="0">
                  <a:latin typeface="HG明朝B" pitchFamily="17" charset="-128"/>
                  <a:ea typeface="HG明朝B" pitchFamily="17" charset="-128"/>
                </a:rPr>
                <a:t>レンズ</a:t>
              </a:r>
              <a:r>
                <a:rPr lang="ja-JP" altLang="en-US" sz="1050" dirty="0" smtClean="0">
                  <a:latin typeface="HG明朝B" pitchFamily="17" charset="-128"/>
                  <a:ea typeface="HG明朝B" pitchFamily="17" charset="-128"/>
                </a:rPr>
                <a:t>コンボを、ボックスから取り出し、対物</a:t>
              </a:r>
              <a:r>
                <a:rPr lang="ja-JP" altLang="en-US" sz="1050" dirty="0">
                  <a:latin typeface="HG明朝B" pitchFamily="17" charset="-128"/>
                  <a:ea typeface="HG明朝B" pitchFamily="17" charset="-128"/>
                </a:rPr>
                <a:t>レンズ</a:t>
              </a:r>
              <a:r>
                <a:rPr lang="ja-JP" altLang="en-US" sz="1050" dirty="0" smtClean="0">
                  <a:latin typeface="HG明朝B" pitchFamily="17" charset="-128"/>
                  <a:ea typeface="HG明朝B" pitchFamily="17" charset="-128"/>
                </a:rPr>
                <a:t>をしっかり押さえながら、</a:t>
              </a:r>
              <a:r>
                <a:rPr lang="en-US" altLang="ja-JP" sz="1050" dirty="0" err="1" smtClean="0">
                  <a:latin typeface="HG明朝B" pitchFamily="17" charset="-128"/>
                  <a:ea typeface="HG明朝B" pitchFamily="17" charset="-128"/>
                </a:rPr>
                <a:t>Lumin</a:t>
              </a:r>
              <a:r>
                <a:rPr lang="ja-JP" altLang="en-US" sz="1050" dirty="0" smtClean="0">
                  <a:latin typeface="HG明朝B" pitchFamily="17" charset="-128"/>
                  <a:ea typeface="HG明朝B" pitchFamily="17" charset="-128"/>
                </a:rPr>
                <a:t>イ</a:t>
              </a:r>
              <a:endParaRPr lang="en-US" altLang="ja-JP" sz="1050" dirty="0" smtClean="0">
                <a:latin typeface="HG明朝B" pitchFamily="17" charset="-128"/>
                <a:ea typeface="HG明朝B" pitchFamily="17" charset="-128"/>
              </a:endParaRPr>
            </a:p>
            <a:p>
              <a:pPr>
                <a:defRPr/>
              </a:pPr>
              <a:r>
                <a:rPr lang="ja-JP" altLang="en-US" sz="1050" dirty="0" smtClean="0">
                  <a:latin typeface="HG明朝B" pitchFamily="17" charset="-128"/>
                  <a:ea typeface="HG明朝B" pitchFamily="17" charset="-128"/>
                </a:rPr>
                <a:t>　　ルミネーターを真っ直ぐ引出して（マグネットで固定）、対物</a:t>
              </a:r>
              <a:r>
                <a:rPr lang="ja-JP" altLang="en-US" sz="1050" dirty="0">
                  <a:latin typeface="HG明朝B" pitchFamily="17" charset="-128"/>
                  <a:ea typeface="HG明朝B" pitchFamily="17" charset="-128"/>
                </a:rPr>
                <a:t>レンズ</a:t>
              </a:r>
              <a:r>
                <a:rPr lang="ja-JP" altLang="en-US" sz="1050" dirty="0" smtClean="0">
                  <a:latin typeface="HG明朝B" pitchFamily="17" charset="-128"/>
                  <a:ea typeface="HG明朝B" pitchFamily="17" charset="-128"/>
                </a:rPr>
                <a:t>をはずして</a:t>
              </a:r>
              <a:r>
                <a:rPr lang="ja-JP" altLang="en-US" sz="1050" dirty="0">
                  <a:latin typeface="HG明朝B" pitchFamily="17" charset="-128"/>
                  <a:ea typeface="HG明朝B" pitchFamily="17" charset="-128"/>
                </a:rPr>
                <a:t>ください。</a:t>
              </a:r>
              <a:endParaRPr lang="ja-JP" altLang="ja-JP" sz="1050" dirty="0">
                <a:latin typeface="HG明朝B" pitchFamily="17" charset="-128"/>
                <a:ea typeface="HG明朝B" pitchFamily="17" charset="-128"/>
              </a:endParaRPr>
            </a:p>
          </p:txBody>
        </p:sp>
        <p:sp>
          <p:nvSpPr>
            <p:cNvPr id="50" name="正方形/長方形 57"/>
            <p:cNvSpPr>
              <a:spLocks noChangeArrowheads="1"/>
            </p:cNvSpPr>
            <p:nvPr/>
          </p:nvSpPr>
          <p:spPr bwMode="auto">
            <a:xfrm>
              <a:off x="2189171" y="1859570"/>
              <a:ext cx="126206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800" dirty="0" err="1">
                  <a:latin typeface="HG明朝B" pitchFamily="17" charset="-128"/>
                  <a:ea typeface="HG明朝B" pitchFamily="17" charset="-128"/>
                </a:rPr>
                <a:t>Lumin</a:t>
              </a:r>
              <a:r>
                <a:rPr lang="ja-JP" altLang="en-US" sz="800" dirty="0">
                  <a:latin typeface="HG明朝B" pitchFamily="17" charset="-128"/>
                  <a:ea typeface="HG明朝B" pitchFamily="17" charset="-128"/>
                </a:rPr>
                <a:t>対物レンズコンボ</a:t>
              </a:r>
            </a:p>
          </p:txBody>
        </p:sp>
        <p:pic>
          <p:nvPicPr>
            <p:cNvPr id="53" name="Picture 5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92538" y="2862339"/>
              <a:ext cx="904414" cy="773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5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10822" y="4415351"/>
              <a:ext cx="936104" cy="74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6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16596" y="1656267"/>
              <a:ext cx="1330782" cy="61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正方形/長方形 60"/>
            <p:cNvSpPr>
              <a:spLocks noChangeArrowheads="1"/>
            </p:cNvSpPr>
            <p:nvPr/>
          </p:nvSpPr>
          <p:spPr bwMode="auto">
            <a:xfrm>
              <a:off x="1772816" y="2663409"/>
              <a:ext cx="1655762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900" dirty="0">
                  <a:latin typeface="HG明朝B" pitchFamily="17" charset="-128"/>
                  <a:ea typeface="HG明朝B" pitchFamily="17" charset="-128"/>
                </a:rPr>
                <a:t>＊対物レンズ延長リング</a:t>
              </a:r>
            </a:p>
          </p:txBody>
        </p:sp>
        <p:pic>
          <p:nvPicPr>
            <p:cNvPr id="57" name="Picture 6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04994" y="7847292"/>
              <a:ext cx="1163811" cy="87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10800000">
              <a:off x="5229200" y="1643422"/>
              <a:ext cx="1080120" cy="74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5" name="直線矢印コネクタ 64"/>
            <p:cNvCxnSpPr/>
            <p:nvPr/>
          </p:nvCxnSpPr>
          <p:spPr bwMode="auto">
            <a:xfrm rot="10800000" flipV="1">
              <a:off x="2479557" y="4523742"/>
              <a:ext cx="441190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矢印コネクタ 72"/>
            <p:cNvCxnSpPr/>
            <p:nvPr/>
          </p:nvCxnSpPr>
          <p:spPr>
            <a:xfrm>
              <a:off x="5301208" y="1929866"/>
              <a:ext cx="432048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テキスト ボックス 43"/>
            <p:cNvSpPr txBox="1">
              <a:spLocks noChangeArrowheads="1"/>
            </p:cNvSpPr>
            <p:nvPr/>
          </p:nvSpPr>
          <p:spPr bwMode="auto">
            <a:xfrm>
              <a:off x="798865" y="4931282"/>
              <a:ext cx="60785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100" b="1" dirty="0" smtClean="0">
                  <a:solidFill>
                    <a:schemeClr val="bg1"/>
                  </a:solidFill>
                  <a:latin typeface="HG明朝B" pitchFamily="17" charset="-128"/>
                  <a:ea typeface="HG明朝B" pitchFamily="17" charset="-128"/>
                </a:rPr>
                <a:t>＊凹部</a:t>
              </a:r>
              <a:endParaRPr lang="ja-JP" altLang="en-US" sz="1100" b="1" dirty="0">
                <a:solidFill>
                  <a:schemeClr val="bg1"/>
                </a:solidFill>
                <a:latin typeface="HG明朝B" pitchFamily="17" charset="-128"/>
                <a:ea typeface="HG明朝B" pitchFamily="17" charset="-128"/>
              </a:endParaRPr>
            </a:p>
          </p:txBody>
        </p:sp>
        <p:sp>
          <p:nvSpPr>
            <p:cNvPr id="75" name="テキスト ボックス 43"/>
            <p:cNvSpPr txBox="1">
              <a:spLocks noChangeArrowheads="1"/>
            </p:cNvSpPr>
            <p:nvPr/>
          </p:nvSpPr>
          <p:spPr bwMode="auto">
            <a:xfrm>
              <a:off x="3109173" y="4943157"/>
              <a:ext cx="60785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100" b="1" dirty="0" smtClean="0">
                  <a:solidFill>
                    <a:schemeClr val="bg1"/>
                  </a:solidFill>
                  <a:latin typeface="HG明朝B" pitchFamily="17" charset="-128"/>
                  <a:ea typeface="HG明朝B" pitchFamily="17" charset="-128"/>
                </a:rPr>
                <a:t>＊凸部</a:t>
              </a:r>
              <a:endParaRPr lang="ja-JP" altLang="en-US" sz="1100" b="1" dirty="0">
                <a:solidFill>
                  <a:schemeClr val="bg1"/>
                </a:solidFill>
                <a:latin typeface="HG明朝B" pitchFamily="17" charset="-128"/>
                <a:ea typeface="HG明朝B" pitchFamily="17" charset="-128"/>
              </a:endParaRPr>
            </a:p>
          </p:txBody>
        </p:sp>
        <p:sp>
          <p:nvSpPr>
            <p:cNvPr id="76" name="テキスト ボックス 59"/>
            <p:cNvSpPr txBox="1">
              <a:spLocks noChangeArrowheads="1"/>
            </p:cNvSpPr>
            <p:nvPr/>
          </p:nvSpPr>
          <p:spPr bwMode="auto">
            <a:xfrm>
              <a:off x="320100" y="59349"/>
              <a:ext cx="3903633" cy="400110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 err="1" smtClean="0">
                  <a:solidFill>
                    <a:srgbClr val="0070C0"/>
                  </a:solidFill>
                  <a:latin typeface="HG明朝B" pitchFamily="17" charset="-128"/>
                  <a:ea typeface="HG明朝B" pitchFamily="17" charset="-128"/>
                </a:rPr>
                <a:t>Lumin</a:t>
              </a:r>
              <a:r>
                <a:rPr lang="ja-JP" altLang="en-US" sz="2000" dirty="0">
                  <a:solidFill>
                    <a:srgbClr val="0070C0"/>
                  </a:solidFill>
                  <a:latin typeface="HG明朝B" pitchFamily="17" charset="-128"/>
                  <a:ea typeface="HG明朝B" pitchFamily="17" charset="-128"/>
                </a:rPr>
                <a:t>対物</a:t>
              </a:r>
              <a:r>
                <a:rPr lang="ja-JP" altLang="en-US" sz="2000" dirty="0" smtClean="0">
                  <a:solidFill>
                    <a:srgbClr val="0070C0"/>
                  </a:solidFill>
                  <a:latin typeface="HG明朝B" pitchFamily="17" charset="-128"/>
                  <a:ea typeface="HG明朝B" pitchFamily="17" charset="-128"/>
                </a:rPr>
                <a:t>レンズコンボの設置法</a:t>
              </a:r>
              <a:endParaRPr lang="ja-JP" altLang="en-US" sz="2000" dirty="0">
                <a:solidFill>
                  <a:srgbClr val="0070C0"/>
                </a:solidFill>
                <a:latin typeface="HG明朝B" pitchFamily="17" charset="-128"/>
                <a:ea typeface="HG明朝B" pitchFamily="17" charset="-128"/>
              </a:endParaRPr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4990184" y="8213331"/>
              <a:ext cx="864096" cy="439375"/>
            </a:xfrm>
            <a:prstGeom prst="ellipse">
              <a:avLst/>
            </a:prstGeom>
            <a:solidFill>
              <a:schemeClr val="tx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5145317" y="8321722"/>
              <a:ext cx="360040" cy="21602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3163202" y="2250456"/>
              <a:ext cx="76174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dirty="0" smtClean="0">
                  <a:latin typeface="HG明朝B" pitchFamily="17" charset="-128"/>
                  <a:ea typeface="HG明朝B" pitchFamily="17" charset="-128"/>
                </a:rPr>
                <a:t>対物レンズ</a:t>
              </a:r>
              <a:endParaRPr kumimoji="1" lang="ja-JP" altLang="en-US" sz="900" dirty="0">
                <a:latin typeface="HG明朝B" pitchFamily="17" charset="-128"/>
                <a:ea typeface="HG明朝B" pitchFamily="17" charset="-128"/>
              </a:endParaRPr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3902275" y="2247784"/>
              <a:ext cx="128112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err="1" smtClean="0">
                  <a:latin typeface="HG明朝B" pitchFamily="17" charset="-128"/>
                  <a:ea typeface="HG明朝B" pitchFamily="17" charset="-128"/>
                </a:rPr>
                <a:t>Lumin</a:t>
              </a:r>
              <a:r>
                <a:rPr kumimoji="1" lang="ja-JP" altLang="en-US" sz="900" dirty="0" smtClean="0">
                  <a:latin typeface="HG明朝B" pitchFamily="17" charset="-128"/>
                  <a:ea typeface="HG明朝B" pitchFamily="17" charset="-128"/>
                </a:rPr>
                <a:t>イルミネーター</a:t>
              </a:r>
              <a:endParaRPr kumimoji="1" lang="ja-JP" altLang="en-US" sz="900" dirty="0">
                <a:latin typeface="HG明朝B" pitchFamily="17" charset="-128"/>
                <a:ea typeface="HG明朝B" pitchFamily="17" charset="-128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16200000">
              <a:off x="1040837" y="1515805"/>
              <a:ext cx="741189" cy="1083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16200000">
              <a:off x="944834" y="436702"/>
              <a:ext cx="686005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テキスト ボックス 58"/>
            <p:cNvSpPr txBox="1"/>
            <p:nvPr/>
          </p:nvSpPr>
          <p:spPr>
            <a:xfrm>
              <a:off x="1749066" y="539552"/>
              <a:ext cx="2556663" cy="5770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 smtClean="0">
                  <a:solidFill>
                    <a:srgbClr val="0070C0"/>
                  </a:solidFill>
                  <a:latin typeface="HG明朝B" pitchFamily="17" charset="-128"/>
                  <a:ea typeface="HG明朝B" pitchFamily="17" charset="-128"/>
                </a:rPr>
                <a:t>蛍光観察をしないときは、</a:t>
              </a:r>
              <a:r>
                <a:rPr lang="ja-JP" altLang="en-US" sz="1050" dirty="0" smtClean="0">
                  <a:solidFill>
                    <a:srgbClr val="0070C0"/>
                  </a:solidFill>
                  <a:latin typeface="HG明朝B" pitchFamily="17" charset="-128"/>
                  <a:ea typeface="HG明朝B" pitchFamily="17" charset="-128"/>
                </a:rPr>
                <a:t>アタッチメントを</a:t>
              </a:r>
              <a:r>
                <a:rPr lang="ja-JP" altLang="en-US" sz="1050" dirty="0" smtClean="0">
                  <a:solidFill>
                    <a:srgbClr val="0070C0"/>
                  </a:solidFill>
                  <a:latin typeface="HG明朝B" pitchFamily="17" charset="-128"/>
                  <a:ea typeface="HG明朝B" pitchFamily="17" charset="-128"/>
                </a:rPr>
                <a:t>付けて光学顕微鏡用対物レンズとして</a:t>
              </a:r>
              <a:r>
                <a:rPr lang="ja-JP" altLang="en-US" sz="1050" dirty="0" smtClean="0">
                  <a:solidFill>
                    <a:srgbClr val="0070C0"/>
                  </a:solidFill>
                  <a:latin typeface="HG明朝B" pitchFamily="17" charset="-128"/>
                  <a:ea typeface="HG明朝B" pitchFamily="17" charset="-128"/>
                </a:rPr>
                <a:t>使用</a:t>
              </a:r>
              <a:r>
                <a:rPr lang="ja-JP" altLang="en-US" sz="1050" dirty="0" smtClean="0">
                  <a:solidFill>
                    <a:srgbClr val="0070C0"/>
                  </a:solidFill>
                  <a:latin typeface="HG明朝B" pitchFamily="17" charset="-128"/>
                  <a:ea typeface="HG明朝B" pitchFamily="17" charset="-128"/>
                </a:rPr>
                <a:t>いただけます。</a:t>
              </a:r>
              <a:endParaRPr kumimoji="1" lang="ja-JP" altLang="en-US" sz="1050" dirty="0">
                <a:solidFill>
                  <a:srgbClr val="0070C0"/>
                </a:solidFill>
                <a:latin typeface="HG明朝B" pitchFamily="17" charset="-128"/>
                <a:ea typeface="HG明朝B" pitchFamily="17" charset="-128"/>
              </a:endParaRPr>
            </a:p>
          </p:txBody>
        </p:sp>
      </p:grpSp>
      <p:sp>
        <p:nvSpPr>
          <p:cNvPr id="51" name="正方形/長方形 50"/>
          <p:cNvSpPr/>
          <p:nvPr/>
        </p:nvSpPr>
        <p:spPr>
          <a:xfrm>
            <a:off x="1317018" y="707318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133</Words>
  <Application>Microsoft Office PowerPoint</Application>
  <PresentationFormat>画面に合わせる (4:3)</PresentationFormat>
  <Paragraphs>35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スライド 1</vt:lpstr>
    </vt:vector>
  </TitlesOfParts>
  <Company>FJ-USER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PC USER</dc:creator>
  <cp:lastModifiedBy>PC USER</cp:lastModifiedBy>
  <cp:revision>40</cp:revision>
  <dcterms:created xsi:type="dcterms:W3CDTF">2011-01-11T05:03:44Z</dcterms:created>
  <dcterms:modified xsi:type="dcterms:W3CDTF">2011-01-12T07:26:25Z</dcterms:modified>
</cp:coreProperties>
</file>